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1" r:id="rId5"/>
    <p:sldId id="269" r:id="rId6"/>
    <p:sldId id="272" r:id="rId7"/>
    <p:sldId id="263" r:id="rId8"/>
    <p:sldId id="278" r:id="rId9"/>
    <p:sldId id="270" r:id="rId10"/>
    <p:sldId id="274" r:id="rId11"/>
    <p:sldId id="275" r:id="rId12"/>
    <p:sldId id="276" r:id="rId13"/>
    <p:sldId id="277" r:id="rId14"/>
    <p:sldId id="268" r:id="rId15"/>
  </p:sldIdLst>
  <p:sldSz cx="12192000" cy="6858000"/>
  <p:notesSz cx="9144000" cy="6858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52" autoAdjust="0"/>
    <p:restoredTop sz="96120" autoAdjust="0"/>
  </p:normalViewPr>
  <p:slideViewPr>
    <p:cSldViewPr snapToGrid="0">
      <p:cViewPr>
        <p:scale>
          <a:sx n="75" d="100"/>
          <a:sy n="75" d="100"/>
        </p:scale>
        <p:origin x="600" y="6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0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1732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9332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3616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3777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2909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7169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0847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2804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4214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23.01.2024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23.01.2024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1136591"/>
            <a:ext cx="10982062" cy="4657457"/>
            <a:chOff x="605895" y="1136591"/>
            <a:chExt cx="10982062" cy="465745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1136591"/>
              <a:ext cx="7027334" cy="465745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096" y="2262450"/>
            <a:ext cx="7020453" cy="2396068"/>
          </a:xfrm>
        </p:spPr>
        <p:txBody>
          <a:bodyPr rtlCol="0">
            <a:no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ru-RU" sz="1800" b="1" dirty="0">
                <a:latin typeface="Tw Cen MT (Основной текст)"/>
              </a:rPr>
              <a:t>КАРМАНОВ АРТЁМ АЛЕКСАНДРОВИЧ</a:t>
            </a:r>
            <a:br>
              <a:rPr lang="en-US" sz="1800" b="1" dirty="0">
                <a:latin typeface="Tw Cen MT (Основной текст)"/>
              </a:rPr>
            </a:br>
            <a:br>
              <a:rPr lang="ru-RU" sz="1800" b="1" dirty="0">
                <a:latin typeface="Tw Cen MT (Основной текст)"/>
              </a:rPr>
            </a:br>
            <a:r>
              <a:rPr lang="ru-RU" sz="1800" b="1" dirty="0">
                <a:latin typeface="Tw Cen MT (Основной текст)"/>
              </a:rPr>
              <a:t>Р</a:t>
            </a:r>
            <a:r>
              <a:rPr lang="ru-RU" sz="1800" b="1" cap="none" dirty="0">
                <a:latin typeface="Tw Cen MT (Основной текст)"/>
              </a:rPr>
              <a:t>азработка цифровых средств радиотелеметрии для </a:t>
            </a:r>
            <a:r>
              <a:rPr lang="en-US" sz="1800" b="1" cap="none" dirty="0" err="1">
                <a:latin typeface="Tw Cen MT (Основной текст)"/>
              </a:rPr>
              <a:t>IoT</a:t>
            </a:r>
            <a:r>
              <a:rPr lang="en-US" sz="1800" b="1" cap="none" dirty="0">
                <a:latin typeface="Tw Cen MT (Основной текст)"/>
              </a:rPr>
              <a:t> </a:t>
            </a:r>
            <a:r>
              <a:rPr lang="ru-RU" sz="1800" b="1" cap="none" dirty="0">
                <a:latin typeface="Tw Cen MT (Основной текст)"/>
              </a:rPr>
              <a:t>устройств</a:t>
            </a:r>
            <a:br>
              <a:rPr lang="en-US" sz="1800" dirty="0">
                <a:latin typeface="Tw Cen MT (Основной текст)"/>
              </a:rPr>
            </a:br>
            <a:br>
              <a:rPr lang="ru-RU" sz="1800" dirty="0">
                <a:latin typeface="Tw Cen MT (Основной текст)"/>
              </a:rPr>
            </a:br>
            <a:r>
              <a:rPr lang="ru-RU" sz="1800" dirty="0">
                <a:latin typeface="Tw Cen MT (Основной текст)"/>
              </a:rPr>
              <a:t>7М07110 «Р</a:t>
            </a:r>
            <a:r>
              <a:rPr lang="ru-RU" sz="1800" cap="none" dirty="0">
                <a:latin typeface="Tw Cen MT (Основной текст)"/>
              </a:rPr>
              <a:t>обототехнические, интеллектуальные системы и приборостроение</a:t>
            </a:r>
            <a:r>
              <a:rPr lang="ru-RU" sz="1800" dirty="0">
                <a:latin typeface="Tw Cen MT (Основной текст)"/>
              </a:rPr>
              <a:t>»</a:t>
            </a:r>
            <a:br>
              <a:rPr lang="en-US" sz="1800" dirty="0">
                <a:latin typeface="Tw Cen MT (Основной текст)"/>
              </a:rPr>
            </a:br>
            <a:br>
              <a:rPr lang="ru-RU" sz="1800" dirty="0">
                <a:latin typeface="Tw Cen MT (Основной текст)"/>
              </a:rPr>
            </a:br>
            <a:r>
              <a:rPr lang="ru-RU" sz="1800" dirty="0">
                <a:latin typeface="Tw Cen MT (Основной текст)"/>
              </a:rPr>
              <a:t>М</a:t>
            </a:r>
            <a:r>
              <a:rPr lang="ru-RU" sz="1800" cap="none" dirty="0">
                <a:latin typeface="Tw Cen MT (Основной текст)"/>
              </a:rPr>
              <a:t>агистерский проект на соискание академической степени</a:t>
            </a:r>
            <a:br>
              <a:rPr lang="ru-RU" sz="1800" cap="none" dirty="0">
                <a:latin typeface="Tw Cen MT (Основной текст)"/>
              </a:rPr>
            </a:br>
            <a:r>
              <a:rPr lang="ru-RU" sz="1800" cap="none" dirty="0">
                <a:latin typeface="Tw Cen MT (Основной текст)"/>
              </a:rPr>
              <a:t>магистра техники и технологий</a:t>
            </a:r>
            <a:endParaRPr lang="ru-RU" sz="1800" dirty="0">
              <a:latin typeface="Tw Cen MT (Основной текст)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CB6872-504F-4131-B4AE-43A00725E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926" y="4658518"/>
            <a:ext cx="1143462" cy="9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83" y="3911144"/>
            <a:ext cx="1893777" cy="1187290"/>
          </a:xfrm>
          <a:prstGeom prst="rect">
            <a:avLst/>
          </a:prstGeom>
        </p:spPr>
      </p:pic>
      <p:pic>
        <p:nvPicPr>
          <p:cNvPr id="5" name="Picture 2" descr="https://3868274136-files.gitbook.io/~/files/v0/b/gitbook-x-prod.appspot.com/o/spaces%2F-LpXqB3J1BMD5s4OpYSg%2Fuploads%2FO3V455xaNZp4KI1cL6MG%2Fimage.png?alt=media&amp;token=5a9cf37d-278f-4aa3-a5d8-babdf5b80ced">
            <a:extLst>
              <a:ext uri="{FF2B5EF4-FFF2-40B4-BE49-F238E27FC236}">
                <a16:creationId xmlns:a16="http://schemas.microsoft.com/office/drawing/2014/main" id="{28DE9BA6-16B0-4B2F-9B5C-8CEAC0E8A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109" y="1640114"/>
            <a:ext cx="2163936" cy="66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A59EA06-F255-476B-8051-29003ECBC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124717"/>
              </p:ext>
            </p:extLst>
          </p:nvPr>
        </p:nvGraphicFramePr>
        <p:xfrm>
          <a:off x="1483576" y="614011"/>
          <a:ext cx="6873533" cy="5629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Document" r:id="rId6" imgW="5940083" imgH="4865935" progId="Word.Document.12">
                  <p:embed/>
                </p:oleObj>
              </mc:Choice>
              <mc:Fallback>
                <p:oleObj name="Document" r:id="rId6" imgW="5940083" imgH="48659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3576" y="614011"/>
                        <a:ext cx="6873533" cy="5629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2E7E2B-27AE-4AFA-92A8-6F53BC179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5404" y="2523527"/>
            <a:ext cx="887940" cy="13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90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DA6E3E-BE03-4916-A8C9-17B04A5D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85" y="4368344"/>
            <a:ext cx="1893777" cy="1187290"/>
          </a:xfrm>
          <a:prstGeom prst="rect">
            <a:avLst/>
          </a:prstGeom>
        </p:spPr>
      </p:pic>
      <p:pic>
        <p:nvPicPr>
          <p:cNvPr id="6" name="Picture 2" descr="https://3868274136-files.gitbook.io/~/files/v0/b/gitbook-x-prod.appspot.com/o/spaces%2F-LpXqB3J1BMD5s4OpYSg%2Fuploads%2FO3V455xaNZp4KI1cL6MG%2Fimage.png?alt=media&amp;token=5a9cf37d-278f-4aa3-a5d8-babdf5b80ced">
            <a:extLst>
              <a:ext uri="{FF2B5EF4-FFF2-40B4-BE49-F238E27FC236}">
                <a16:creationId xmlns:a16="http://schemas.microsoft.com/office/drawing/2014/main" id="{BA49D25B-7A6A-472A-9D85-4AC9236FB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5" y="1642030"/>
            <a:ext cx="2163936" cy="66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E0A120-ED99-4C34-AD76-4CE44F617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503" y="2645082"/>
            <a:ext cx="887940" cy="1387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DA9F7-1630-446D-8D77-D86D8CF42058}"/>
              </a:ext>
            </a:extLst>
          </p:cNvPr>
          <p:cNvSpPr txBox="1"/>
          <p:nvPr/>
        </p:nvSpPr>
        <p:spPr>
          <a:xfrm>
            <a:off x="3527654" y="1582340"/>
            <a:ext cx="741974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Оба протокола имеют свои преимущества и ограничения, и выбор между ними зависит от конкретных требований проекта </a:t>
            </a:r>
            <a:r>
              <a:rPr lang="ru-RU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IoT</a:t>
            </a:r>
            <a:r>
              <a:rPr lang="ru-RU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. </a:t>
            </a:r>
            <a:endParaRPr lang="en-US" sz="1800" dirty="0">
              <a:solidFill>
                <a:srgbClr val="FFFFFF"/>
              </a:solidFill>
              <a:effectLst/>
              <a:latin typeface="Calibri" panose="020F0502020204030204" pitchFamily="34" charset="0"/>
              <a:ea typeface="Verdana" panose="020B0604030504040204" pitchFamily="34" charset="0"/>
            </a:endParaRPr>
          </a:p>
          <a:p>
            <a:pPr indent="450215" algn="just"/>
            <a:endParaRPr lang="en-US" dirty="0">
              <a:solidFill>
                <a:srgbClr val="FFFFFF"/>
              </a:solidFill>
              <a:latin typeface="Calibri" panose="020F0502020204030204" pitchFamily="34" charset="0"/>
              <a:ea typeface="Verdana" panose="020B0604030504040204" pitchFamily="34" charset="0"/>
            </a:endParaRPr>
          </a:p>
          <a:p>
            <a:pPr indent="450215" algn="just"/>
            <a:r>
              <a:rPr lang="ru-RU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SIGFOX подходит для простых сценариев с низкой пропускной способностью, в то время как </a:t>
            </a:r>
            <a:r>
              <a:rPr lang="ru-RU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LoRa</a:t>
            </a:r>
            <a:r>
              <a:rPr lang="ru-RU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 может быть более гибким для более сложных приложений, требующих высокой пропускной способности и гибкости в выборе частоты.</a:t>
            </a:r>
            <a:endParaRPr lang="en-US" sz="1800" dirty="0">
              <a:solidFill>
                <a:srgbClr val="FFFFFF"/>
              </a:solidFill>
              <a:effectLst/>
              <a:latin typeface="Calibri" panose="020F0502020204030204" pitchFamily="34" charset="0"/>
              <a:ea typeface="Verdana" panose="020B0604030504040204" pitchFamily="34" charset="0"/>
            </a:endParaRPr>
          </a:p>
          <a:p>
            <a:pPr indent="450215" algn="just"/>
            <a:endParaRPr lang="ru-RU" sz="1800" dirty="0">
              <a:effectLst/>
              <a:latin typeface="Times New Roman" panose="02020603050405020304" pitchFamily="18" charset="0"/>
              <a:ea typeface="Verdana" panose="020B0604030504040204" pitchFamily="34" charset="0"/>
            </a:endParaRPr>
          </a:p>
          <a:p>
            <a:pPr indent="450215" algn="just"/>
            <a:r>
              <a:rPr lang="ru-RU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Учитывая наличие преимуществ </a:t>
            </a:r>
            <a:r>
              <a:rPr lang="ru-RU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LoRa</a:t>
            </a:r>
            <a:r>
              <a:rPr lang="ru-RU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 по показателям чувствительности, размеру и количеству сообщений, а также её большую, в сравнении с </a:t>
            </a: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SIGFOX</a:t>
            </a:r>
            <a:r>
              <a:rPr lang="ru-RU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, распространённость в странах СНГ, именно </a:t>
            </a:r>
            <a:r>
              <a:rPr lang="en-US" sz="18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LoR</a:t>
            </a:r>
            <a:r>
              <a:rPr lang="ru-RU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а выбрана в качестве технологии беспроводной связи, на базе которой в </a:t>
            </a:r>
            <a:r>
              <a:rPr lang="ru-RU" dirty="0">
                <a:solidFill>
                  <a:srgbClr val="FFFFFF"/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рамках </a:t>
            </a:r>
            <a:r>
              <a:rPr lang="ru-RU" sz="1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</a:rPr>
              <a:t>настоящего проекта разработан радиомодем.</a:t>
            </a:r>
            <a:endParaRPr lang="ru-RU" sz="1800" dirty="0">
              <a:effectLst/>
              <a:latin typeface="Times New Roman" panose="02020603050405020304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92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742" y="721219"/>
            <a:ext cx="5377682" cy="5167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CB11B-9523-4755-9FCC-CA149F0F1F75}"/>
              </a:ext>
            </a:extLst>
          </p:cNvPr>
          <p:cNvSpPr txBox="1"/>
          <p:nvPr/>
        </p:nvSpPr>
        <p:spPr>
          <a:xfrm>
            <a:off x="993322" y="1443841"/>
            <a:ext cx="53776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Основной текст)"/>
                <a:ea typeface="Verdana" panose="020B0604030504040204" pitchFamily="34" charset="0"/>
              </a:rPr>
              <a:t>Интернет вещей (</a:t>
            </a:r>
            <a:r>
              <a:rPr lang="ru-RU" sz="1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Основной текст)"/>
                <a:ea typeface="Verdana" panose="020B0604030504040204" pitchFamily="34" charset="0"/>
              </a:rPr>
              <a:t>IoT</a:t>
            </a:r>
            <a:r>
              <a:rPr lang="ru-RU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Основной текст)"/>
                <a:ea typeface="Verdana" panose="020B0604030504040204" pitchFamily="34" charset="0"/>
              </a:rPr>
              <a:t>)</a:t>
            </a:r>
            <a:r>
              <a:rPr lang="ru-RU" sz="1800" dirty="0">
                <a:solidFill>
                  <a:srgbClr val="FFFFFF"/>
                </a:solidFill>
                <a:effectLst/>
                <a:latin typeface="Tw Cen MT (Основной текст)"/>
                <a:ea typeface="Verdana" panose="020B0604030504040204" pitchFamily="34" charset="0"/>
              </a:rPr>
              <a:t> - это концепция, согласно которой различные физические устройства (вещи) соединены между собой и с интернетом. Эти устройства могут взаимодействовать, обмениваться данными и выполнять определенные задачи без прямого участия человека.</a:t>
            </a:r>
          </a:p>
          <a:p>
            <a:pPr indent="450215" algn="just"/>
            <a:endParaRPr lang="ru-RU" sz="1800" dirty="0">
              <a:solidFill>
                <a:srgbClr val="FFFFFF"/>
              </a:solidFill>
              <a:effectLst/>
              <a:latin typeface="Tw Cen MT (Основной текст)"/>
              <a:ea typeface="Verdana" panose="020B0604030504040204" pitchFamily="34" charset="0"/>
            </a:endParaRPr>
          </a:p>
          <a:p>
            <a:pPr indent="450215" algn="just"/>
            <a:r>
              <a:rPr lang="ru-RU" sz="1800" dirty="0">
                <a:solidFill>
                  <a:srgbClr val="FFFFFF"/>
                </a:solidFill>
                <a:effectLst/>
                <a:latin typeface="Tw Cen MT (Основной текст)"/>
                <a:ea typeface="Verdana" panose="020B0604030504040204" pitchFamily="34" charset="0"/>
              </a:rPr>
              <a:t>Примеры устройств </a:t>
            </a:r>
            <a:r>
              <a:rPr lang="ru-RU" sz="1800" dirty="0" err="1">
                <a:solidFill>
                  <a:srgbClr val="FFFFFF"/>
                </a:solidFill>
                <a:effectLst/>
                <a:latin typeface="Tw Cen MT (Основной текст)"/>
                <a:ea typeface="Verdana" panose="020B0604030504040204" pitchFamily="34" charset="0"/>
              </a:rPr>
              <a:t>IoT</a:t>
            </a:r>
            <a:r>
              <a:rPr lang="ru-RU" sz="1800" dirty="0">
                <a:solidFill>
                  <a:srgbClr val="FFFFFF"/>
                </a:solidFill>
                <a:effectLst/>
                <a:latin typeface="Tw Cen MT (Основной текст)"/>
                <a:ea typeface="Verdana" panose="020B0604030504040204" pitchFamily="34" charset="0"/>
              </a:rPr>
              <a:t> могут включать умные термостаты, умные холодильники, датчики влажности, носимые устройства (например, умные часы) и другие предметы, которые могут быть подключены к сети и обмениваться информацией для повышения эффективности, удобства и автоматизации задач.</a:t>
            </a:r>
            <a:endParaRPr lang="ru-RU" dirty="0">
              <a:latin typeface="Tw Cen MT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298352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64" y="1273628"/>
            <a:ext cx="3993669" cy="3993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6EAE8-7500-460D-B2F4-8BA6B9E6A030}"/>
              </a:ext>
            </a:extLst>
          </p:cNvPr>
          <p:cNvSpPr txBox="1"/>
          <p:nvPr/>
        </p:nvSpPr>
        <p:spPr>
          <a:xfrm>
            <a:off x="4973220" y="1350354"/>
            <a:ext cx="61014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Основной текст)"/>
                <a:ea typeface="Verdana" panose="020B0604030504040204" pitchFamily="34" charset="0"/>
              </a:rPr>
              <a:t>Цель проекта</a:t>
            </a:r>
            <a:r>
              <a:rPr lang="ru-RU" sz="1800" b="1" dirty="0">
                <a:solidFill>
                  <a:srgbClr val="FFFFFF"/>
                </a:solidFill>
                <a:effectLst/>
                <a:latin typeface="Tw Cen MT (Основной текст)"/>
                <a:ea typeface="Verdana" panose="020B0604030504040204" pitchFamily="34" charset="0"/>
              </a:rPr>
              <a:t> </a:t>
            </a:r>
            <a:r>
              <a:rPr lang="ru-RU" sz="1800" dirty="0">
                <a:solidFill>
                  <a:srgbClr val="FFFFFF"/>
                </a:solidFill>
                <a:effectLst/>
                <a:latin typeface="Tw Cen MT (Основной текст)"/>
                <a:ea typeface="Verdana" panose="020B0604030504040204" pitchFamily="34" charset="0"/>
              </a:rPr>
              <a:t>– разработка аппаратно-программного решения для цифровых средств радиотелеметрии, которое обеспечит энергоэффективный, помехоустойчивый обмен данными между портативными </a:t>
            </a:r>
            <a:r>
              <a:rPr lang="ru-RU" sz="1800" dirty="0" err="1">
                <a:solidFill>
                  <a:srgbClr val="FFFFFF"/>
                </a:solidFill>
                <a:effectLst/>
                <a:latin typeface="Tw Cen MT (Основной текст)"/>
                <a:ea typeface="Verdana" panose="020B0604030504040204" pitchFamily="34" charset="0"/>
              </a:rPr>
              <a:t>IoT</a:t>
            </a:r>
            <a:r>
              <a:rPr lang="ru-RU" sz="1800" dirty="0">
                <a:solidFill>
                  <a:srgbClr val="FFFFFF"/>
                </a:solidFill>
                <a:effectLst/>
                <a:latin typeface="Tw Cen MT (Основной текст)"/>
                <a:ea typeface="Verdana" panose="020B0604030504040204" pitchFamily="34" charset="0"/>
              </a:rPr>
              <a:t> устройствами с батарейным питанием.</a:t>
            </a:r>
          </a:p>
          <a:p>
            <a:pPr indent="450215" algn="just"/>
            <a:endParaRPr lang="ru-RU" sz="1800" dirty="0">
              <a:effectLst/>
              <a:latin typeface="Tw Cen MT (Основной текст)"/>
              <a:ea typeface="Verdana" panose="020B0604030504040204" pitchFamily="34" charset="0"/>
            </a:endParaRPr>
          </a:p>
          <a:p>
            <a:pPr indent="450215" algn="just"/>
            <a:r>
              <a:rPr lang="ru-RU" sz="1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Основной текст)"/>
                <a:ea typeface="Verdana" panose="020B0604030504040204" pitchFamily="34" charset="0"/>
              </a:rPr>
              <a:t>Задача проекта </a:t>
            </a:r>
            <a:r>
              <a:rPr lang="ru-RU" sz="1800" dirty="0">
                <a:solidFill>
                  <a:srgbClr val="FFFFFF"/>
                </a:solidFill>
                <a:effectLst/>
                <a:latin typeface="Tw Cen MT (Основной текст)"/>
                <a:ea typeface="Verdana" panose="020B0604030504040204" pitchFamily="34" charset="0"/>
              </a:rPr>
              <a:t>– выполнить анализ концепции </a:t>
            </a:r>
            <a:r>
              <a:rPr lang="en-US" sz="1800" dirty="0">
                <a:solidFill>
                  <a:srgbClr val="FFFFFF"/>
                </a:solidFill>
                <a:effectLst/>
                <a:latin typeface="Tw Cen MT (Основной текст)"/>
                <a:ea typeface="Verdana" panose="020B0604030504040204" pitchFamily="34" charset="0"/>
              </a:rPr>
              <a:t>IoT</a:t>
            </a:r>
            <a:r>
              <a:rPr lang="ru-RU" sz="1800" dirty="0">
                <a:solidFill>
                  <a:srgbClr val="FFFFFF"/>
                </a:solidFill>
                <a:effectLst/>
                <a:latin typeface="Tw Cen MT (Основной текст)"/>
                <a:ea typeface="Verdana" panose="020B0604030504040204" pitchFamily="34" charset="0"/>
              </a:rPr>
              <a:t> и технических возможностей современных технологий беспроводной связи, на основе результатов которого выбрать технологию для разработки аппаратно-программного решения по критериям оптимального баланса между энергопотреблением, скоростью обмена, используемым спектром частот, бюджетом канала связи и доступностью элементной базы, реализующей аппаратную часть.</a:t>
            </a:r>
            <a:endParaRPr lang="ru-RU" sz="1800" dirty="0">
              <a:effectLst/>
              <a:latin typeface="Tw Cen MT (Основной текст)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54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54510C0-EA47-4162-8C02-0F6F65456513}"/>
              </a:ext>
            </a:extLst>
          </p:cNvPr>
          <p:cNvSpPr txBox="1"/>
          <p:nvPr/>
        </p:nvSpPr>
        <p:spPr>
          <a:xfrm>
            <a:off x="1036864" y="1443841"/>
            <a:ext cx="44713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Типы современных беспроводных сетей:</a:t>
            </a:r>
          </a:p>
          <a:p>
            <a:endParaRPr lang="ru-R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dirty="0"/>
              <a:t>-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WPAN</a:t>
            </a:r>
            <a:r>
              <a:rPr lang="en-US" dirty="0"/>
              <a:t> (</a:t>
            </a:r>
            <a:r>
              <a:rPr lang="en-US" i="1" dirty="0"/>
              <a:t>Wireless Personal Area Network</a:t>
            </a:r>
            <a:r>
              <a:rPr lang="en-US" dirty="0"/>
              <a:t>) </a:t>
            </a:r>
            <a:r>
              <a:rPr lang="ru-RU" dirty="0"/>
              <a:t>беспроводные персональные сети;</a:t>
            </a:r>
          </a:p>
          <a:p>
            <a:endParaRPr lang="ru-RU" dirty="0"/>
          </a:p>
          <a:p>
            <a:r>
              <a:rPr lang="ru-RU" dirty="0"/>
              <a:t>-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WLAN</a:t>
            </a:r>
            <a:r>
              <a:rPr lang="en-US" dirty="0"/>
              <a:t> (</a:t>
            </a:r>
            <a:r>
              <a:rPr lang="en-US" i="1" dirty="0"/>
              <a:t>Wireless Local Area Network</a:t>
            </a:r>
            <a:r>
              <a:rPr lang="en-US" dirty="0"/>
              <a:t>) </a:t>
            </a:r>
            <a:r>
              <a:rPr lang="ru-RU" dirty="0"/>
              <a:t>беспроводные локальные сети;</a:t>
            </a:r>
          </a:p>
          <a:p>
            <a:endParaRPr lang="ru-RU" dirty="0"/>
          </a:p>
          <a:p>
            <a:r>
              <a:rPr lang="ru-RU" dirty="0"/>
              <a:t>-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WNAN</a:t>
            </a:r>
            <a:r>
              <a:rPr lang="en-US" dirty="0"/>
              <a:t> (</a:t>
            </a:r>
            <a:r>
              <a:rPr lang="en-US" i="1" dirty="0"/>
              <a:t>Wireless Neighborhood Area Network</a:t>
            </a:r>
            <a:r>
              <a:rPr lang="en-US" dirty="0"/>
              <a:t>) </a:t>
            </a:r>
            <a:r>
              <a:rPr lang="ru-RU" dirty="0"/>
              <a:t>беспроводные сети районов;</a:t>
            </a:r>
          </a:p>
          <a:p>
            <a:endParaRPr lang="ru-RU" dirty="0"/>
          </a:p>
          <a:p>
            <a:r>
              <a:rPr lang="ru-RU" dirty="0"/>
              <a:t>-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WWAN</a:t>
            </a:r>
            <a:r>
              <a:rPr lang="en-US" dirty="0"/>
              <a:t> (</a:t>
            </a:r>
            <a:r>
              <a:rPr lang="en-US" i="1" dirty="0"/>
              <a:t>Wireless Wide Area Network</a:t>
            </a:r>
            <a:r>
              <a:rPr lang="en-US" dirty="0"/>
              <a:t>) </a:t>
            </a:r>
            <a:r>
              <a:rPr lang="ru-RU" dirty="0"/>
              <a:t>беспроводные глобальные сети.</a:t>
            </a:r>
            <a:endParaRPr lang="en-US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98F0E2-C635-4E13-83CF-5C4F79228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29" y="1443841"/>
            <a:ext cx="5783289" cy="38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5916C6-4877-46E9-955F-94F6546B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415" y="2851933"/>
            <a:ext cx="8049165" cy="3215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F39CA2-6B07-4A11-B23C-F2A579335304}"/>
              </a:ext>
            </a:extLst>
          </p:cNvPr>
          <p:cNvSpPr txBox="1"/>
          <p:nvPr/>
        </p:nvSpPr>
        <p:spPr>
          <a:xfrm>
            <a:off x="1496785" y="791027"/>
            <a:ext cx="91984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LPWAN (</a:t>
            </a:r>
            <a:r>
              <a:rPr lang="ru-RU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</a:t>
            </a: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Power Wide Area Network) </a:t>
            </a:r>
            <a:r>
              <a:rPr lang="ru-RU" dirty="0"/>
              <a:t>- это тип сетей связи, предназначенных для передачи данных на большие расстояния с минимальным энергопотреблением. </a:t>
            </a:r>
          </a:p>
          <a:p>
            <a:endParaRPr lang="ru-RU" dirty="0"/>
          </a:p>
          <a:p>
            <a:pPr algn="just"/>
            <a:r>
              <a:rPr lang="ru-RU" dirty="0"/>
              <a:t>	Эти сети предоставляют большой радиус действия, что позволяет устройствам передавать данные на большие расстояния, например, в несколько километров или даже десятков километров, используя небольшое количество энергии.</a:t>
            </a:r>
          </a:p>
        </p:txBody>
      </p:sp>
    </p:spTree>
    <p:extLst>
      <p:ext uri="{BB962C8B-B14F-4D97-AF65-F5344CB8AC3E}">
        <p14:creationId xmlns:p14="http://schemas.microsoft.com/office/powerpoint/2010/main" val="148354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3868274136-files.gitbook.io/~/files/v0/b/gitbook-x-prod.appspot.com/o/spaces%2F-LpXqB3J1BMD5s4OpYSg%2Fuploads%2FO3V455xaNZp4KI1cL6MG%2Fimage.png?alt=media&amp;token=5a9cf37d-278f-4aa3-a5d8-babdf5b80ced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971" y="2815646"/>
            <a:ext cx="397736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018EC-98C4-4E3D-A522-01FFEA2E9E8E}"/>
              </a:ext>
            </a:extLst>
          </p:cNvPr>
          <p:cNvSpPr txBox="1"/>
          <p:nvPr/>
        </p:nvSpPr>
        <p:spPr>
          <a:xfrm>
            <a:off x="1174645" y="1305341"/>
            <a:ext cx="520591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	</a:t>
            </a: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SIGFOX</a:t>
            </a:r>
            <a:r>
              <a:rPr lang="ru-RU" dirty="0"/>
              <a:t> - это компания и стандарт беспроводной связи, предназначенный для передачи данных от устройств в Интернете вещей (</a:t>
            </a:r>
            <a:r>
              <a:rPr lang="ru-RU" dirty="0" err="1"/>
              <a:t>IoT</a:t>
            </a:r>
            <a:r>
              <a:rPr lang="ru-RU" dirty="0"/>
              <a:t>). </a:t>
            </a:r>
          </a:p>
          <a:p>
            <a:pPr algn="just"/>
            <a:endParaRPr lang="ru-RU" dirty="0"/>
          </a:p>
          <a:p>
            <a:r>
              <a:rPr lang="ru-RU" dirty="0"/>
              <a:t>	В основе SIGFOX лежит идея предоставления простой и недорогой возможности для устройств </a:t>
            </a:r>
            <a:r>
              <a:rPr lang="ru-RU" dirty="0" err="1"/>
              <a:t>IoT</a:t>
            </a:r>
            <a:r>
              <a:rPr lang="ru-RU" dirty="0"/>
              <a:t> передавать небольшие объемы данных на большие расстояния. </a:t>
            </a:r>
          </a:p>
          <a:p>
            <a:endParaRPr lang="ru-RU" dirty="0"/>
          </a:p>
          <a:p>
            <a:r>
              <a:rPr lang="ru-RU" dirty="0"/>
              <a:t>	 SIGFOX  применяется для отслеживания и мониторинга различных объектов, таких как датчики, устройства безопасности и другие </a:t>
            </a:r>
            <a:r>
              <a:rPr lang="ru-RU" dirty="0" err="1"/>
              <a:t>IoT</a:t>
            </a:r>
            <a:r>
              <a:rPr lang="ru-RU" dirty="0"/>
              <a:t> устройства, которые требуют связи в удаленных или труднодоступных местах.</a:t>
            </a:r>
          </a:p>
        </p:txBody>
      </p:sp>
    </p:spTree>
    <p:extLst>
      <p:ext uri="{BB962C8B-B14F-4D97-AF65-F5344CB8AC3E}">
        <p14:creationId xmlns:p14="http://schemas.microsoft.com/office/powerpoint/2010/main" val="345192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3868274136-files.gitbook.io/~/files/v0/b/gitbook-x-prod.appspot.com/o/spaces%2F-LpXqB3J1BMD5s4OpYSg%2Fuploads%2FO3V455xaNZp4KI1cL6MG%2Fimage.png?alt=media&amp;token=5a9cf37d-278f-4aa3-a5d8-babdf5b80ced">
            <a:extLst>
              <a:ext uri="{FF2B5EF4-FFF2-40B4-BE49-F238E27FC236}">
                <a16:creationId xmlns:a16="http://schemas.microsoft.com/office/drawing/2014/main" id="{CD9B1D30-6E46-49E1-B8D2-C2BA351C0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4" y="2815646"/>
            <a:ext cx="397736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B14B146-FDB7-4480-87E5-00B1BB52E1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002458"/>
              </p:ext>
            </p:extLst>
          </p:nvPr>
        </p:nvGraphicFramePr>
        <p:xfrm>
          <a:off x="4996316" y="609374"/>
          <a:ext cx="5954711" cy="650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Document" r:id="rId5" imgW="5940083" imgH="6483473" progId="Word.Document.12">
                  <p:embed/>
                </p:oleObj>
              </mc:Choice>
              <mc:Fallback>
                <p:oleObj name="Document" r:id="rId5" imgW="5940083" imgH="64834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96316" y="609374"/>
                        <a:ext cx="5954711" cy="6501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681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65" y="2213885"/>
            <a:ext cx="3876318" cy="2430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86A3E2-38DF-4B30-90C1-54FB6B728F41}"/>
              </a:ext>
            </a:extLst>
          </p:cNvPr>
          <p:cNvSpPr txBox="1"/>
          <p:nvPr/>
        </p:nvSpPr>
        <p:spPr>
          <a:xfrm>
            <a:off x="1173423" y="1028343"/>
            <a:ext cx="61014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ru-RU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LoRa</a:t>
            </a: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(Long Range) </a:t>
            </a:r>
            <a:r>
              <a:rPr lang="ru-RU" dirty="0"/>
              <a:t>представляет собой беспроводную технологию связи, разработанную для передачи данных на длинные расстояния с низким энергопотреблением. 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	</a:t>
            </a:r>
            <a:r>
              <a:rPr lang="ru-RU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LoRa</a:t>
            </a: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/>
              <a:t>основывается на технологии модуляции с расширенным спектром и вариации линейной частотной модуляции (</a:t>
            </a:r>
            <a:r>
              <a:rPr lang="ru-RU" dirty="0" err="1"/>
              <a:t>Chirp</a:t>
            </a:r>
            <a:r>
              <a:rPr lang="ru-RU" dirty="0"/>
              <a:t> </a:t>
            </a:r>
            <a:r>
              <a:rPr lang="ru-RU" dirty="0" err="1"/>
              <a:t>Spread</a:t>
            </a:r>
            <a:r>
              <a:rPr lang="ru-RU" dirty="0"/>
              <a:t> </a:t>
            </a:r>
            <a:r>
              <a:rPr lang="ru-RU" dirty="0" err="1"/>
              <a:t>Spectrum</a:t>
            </a:r>
            <a:r>
              <a:rPr lang="ru-RU" dirty="0"/>
              <a:t>, CSS) с интегрированной прямой коррекцией ошибок (</a:t>
            </a:r>
            <a:r>
              <a:rPr lang="ru-RU" dirty="0" err="1"/>
              <a:t>Forward</a:t>
            </a:r>
            <a:r>
              <a:rPr lang="ru-RU" dirty="0"/>
              <a:t> </a:t>
            </a:r>
            <a:r>
              <a:rPr lang="ru-RU" dirty="0" err="1"/>
              <a:t>Error</a:t>
            </a:r>
            <a:r>
              <a:rPr lang="ru-RU" dirty="0"/>
              <a:t> </a:t>
            </a:r>
            <a:r>
              <a:rPr lang="ru-RU" dirty="0" err="1"/>
              <a:t>Correction</a:t>
            </a:r>
            <a:r>
              <a:rPr lang="ru-RU" dirty="0"/>
              <a:t>, FEC).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	Технология </a:t>
            </a:r>
            <a:r>
              <a:rPr lang="ru-RU" dirty="0" err="1"/>
              <a:t>LoRa</a:t>
            </a:r>
            <a:r>
              <a:rPr lang="ru-RU" dirty="0"/>
              <a:t> значительно повышает чувствительность приемника и, аналогично другим методам модуляции с расширенным спектром, использует всю ширину полосы пропускания канала для передачи сигнала, что делает его устойчивым к канальным шумам и нечувствительным к смещениям, вызванным неточностями в настройке частот при использовании недорогих опорных кварцевых резонаторов.</a:t>
            </a:r>
          </a:p>
        </p:txBody>
      </p:sp>
    </p:spTree>
    <p:extLst>
      <p:ext uri="{BB962C8B-B14F-4D97-AF65-F5344CB8AC3E}">
        <p14:creationId xmlns:p14="http://schemas.microsoft.com/office/powerpoint/2010/main" val="51570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71" y="2616276"/>
            <a:ext cx="2592654" cy="1625446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46410242-652B-4949-9468-5B52C724BD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111060"/>
              </p:ext>
            </p:extLst>
          </p:nvPr>
        </p:nvGraphicFramePr>
        <p:xfrm>
          <a:off x="3163725" y="1166830"/>
          <a:ext cx="7809075" cy="4524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Document" r:id="rId5" imgW="5940083" imgH="3441364" progId="Word.Document.12">
                  <p:embed/>
                </p:oleObj>
              </mc:Choice>
              <mc:Fallback>
                <p:oleObj name="Document" r:id="rId5" imgW="5940083" imgH="34413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63725" y="1166830"/>
                        <a:ext cx="7809075" cy="4524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5602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16c05727-aa75-4e4a-9b5f-8a80a1165891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601</Words>
  <Application>Microsoft Office PowerPoint</Application>
  <PresentationFormat>Широкоэкранный</PresentationFormat>
  <Paragraphs>44</Paragraphs>
  <Slides>11</Slides>
  <Notes>10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Times New Roman</vt:lpstr>
      <vt:lpstr>Tw Cen MT</vt:lpstr>
      <vt:lpstr>Tw Cen MT (Основной текст)</vt:lpstr>
      <vt:lpstr>Схема</vt:lpstr>
      <vt:lpstr>Документ Microsoft Word</vt:lpstr>
      <vt:lpstr>КАРМАНОВ АРТЁМ АЛЕКСАНДРОВИЧ  Разработка цифровых средств радиотелеметрии для IoT устройств  7М07110 «Робототехнические, интеллектуальные системы и приборостроение»  Магистерский проект на соискание академической степени магистра техники и технологий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2021-11-20T19:24:16Z</dcterms:created>
  <dcterms:modified xsi:type="dcterms:W3CDTF">2024-01-23T15:50:18Z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